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2" r:id="rId7"/>
    <p:sldId id="271" r:id="rId8"/>
    <p:sldId id="264" r:id="rId9"/>
    <p:sldId id="266" r:id="rId10"/>
    <p:sldId id="267" r:id="rId11"/>
    <p:sldId id="268" r:id="rId12"/>
    <p:sldId id="269" r:id="rId13"/>
    <p:sldId id="272" r:id="rId14"/>
    <p:sldId id="265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86" autoAdjust="0"/>
    <p:restoredTop sz="94626" autoAdjust="0"/>
  </p:normalViewPr>
  <p:slideViewPr>
    <p:cSldViewPr snapToGrid="0">
      <p:cViewPr varScale="1">
        <p:scale>
          <a:sx n="78" d="100"/>
          <a:sy n="78" d="100"/>
        </p:scale>
        <p:origin x="888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859F5-E594-4B5B-919C-A5E662097D73}" type="datetimeFigureOut">
              <a:rPr lang="pt-PT" smtClean="0"/>
              <a:t>11/12/2023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2F24F-4CEF-40C9-9C7D-BCBD730F66E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713207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76404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43EB4F-CB47-75AD-9D59-E01B35EE5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97BFBF70-BC47-8935-A85A-9EACDEC2D1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DDE91D4E-9BC2-D6E8-0949-2C9EDE4232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7B981FD0-A007-9EED-6F68-CDEC17B48B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6330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7EE03-ED8A-8950-D14C-63B3DD93B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97E3711A-EAA8-972A-8B31-23AB4C437B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4C953E62-10D8-CCA2-BCE3-62E9C55A44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72E65D47-4A85-EE89-81AA-E5DA8AEA46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753785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06EC6-4C8F-9A43-9A6B-C0920B75D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284140AF-121A-B1B1-1B84-156E492628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2D76B67A-219A-1B98-5D04-B0B22854E4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D5830D3-B1EA-71C6-5904-524B025D43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879481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39D7A5-E11E-F572-07CA-115CA74C5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961D9921-52F5-A611-EF22-082CF6DA63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CA355794-D887-4C59-68F5-E47FEBF12C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F5F342B-D82C-09D9-BB5E-AA023DF191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71150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74B70-9886-1FB0-8503-E31EDACA3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8B435192-0EFB-C06A-C36E-7BBCCFCF08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9F51BBAB-F385-03FA-FCD1-229A24D277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E98CA79-1C2D-183D-FABE-4DE0EBF25D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08918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306C1-3CAE-1E6E-678A-B621DD2DD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0F51DF27-9B4E-DD7B-13DB-3EB7F6658D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5ADA5011-3FF0-949E-CC68-8571C1003C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64EBE959-B37E-4EE8-E3B9-8004AF14C6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136081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F198F2-2D37-8924-9426-B7D8AE8BD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9348021B-AED3-A529-5FB9-4972D205A3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8A633A1B-6B67-779C-E18F-88FFA740B0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2BA0FE4-F3B7-0B4C-CEF8-676DD908D2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5613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15100-6E61-F9AF-C33A-8279CB8EE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5904BC97-69E7-5AFC-B13A-D1F18BDF90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9B79F695-1214-1226-8277-AC469A66CA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266A2B3-6FEC-2100-D458-1D87BEB85E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4089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A0BE02-D3CA-52F0-FA95-6E5D317B1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011A0D99-4018-1C93-9970-6BF90A77AE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7FA00266-E490-316B-50A3-003FD0FE25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2CF0B20-02AD-47ED-98F7-2E1A47E931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18564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F475C-CEDB-919C-0743-6F7AACED4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B46B504C-65C3-CF91-45CF-5F2C4233E9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2D0F5540-DC14-F621-7C13-305170DC4A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1B40271-C8FB-DDEC-910A-C3617CF892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17117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645B0B-E67C-FB7E-8A99-2E599FF4D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05C051A8-1B3E-7FC2-02CE-0F025A5919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6A75400D-D471-EA46-4FF5-F0C5D6704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88A676A1-C146-E623-8D34-ECBDC3E952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2202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E18D0-093B-4211-1E2D-A5114CB6C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0C4158E0-0172-D485-6F40-EE9133CE88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79F889AF-4972-A0F6-6D09-5D2F3ECA7B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**Slide de Introdução:**</a:t>
            </a:r>
          </a:p>
          <a:p>
            <a:endParaRPr lang="pt-PT" dirty="0"/>
          </a:p>
          <a:p>
            <a:r>
              <a:rPr lang="pt-PT" dirty="0"/>
              <a:t>**Título:** Desafios Contínuos da COVID-19 em Minas Gerais: Uma Análise Crítica</a:t>
            </a:r>
          </a:p>
          <a:p>
            <a:endParaRPr lang="pt-PT" dirty="0"/>
          </a:p>
          <a:p>
            <a:r>
              <a:rPr lang="pt-PT" dirty="0"/>
              <a:t>**Introdução:**</a:t>
            </a:r>
          </a:p>
          <a:p>
            <a:r>
              <a:rPr lang="pt-PT" dirty="0"/>
              <a:t>Caros espectadores, é com grande preocupação e responsabilidade que nos reunimos hoje para discutir os desafios persistentes da pandemia de COVID-19 no estado de Minas Gerais. A emergência global desencadeada pelo vírus SARS-CoV-2, que surgiu em 2019, deixou uma marca profunda nas populações, economias e sistemas de saúde ao redor do mundo. Mesmo após quase cinco anos desde o início, Minas Gerais ainda enfrenta obstáculos significativos relacionados à pandemia.</a:t>
            </a:r>
          </a:p>
          <a:p>
            <a:endParaRPr lang="pt-PT" dirty="0"/>
          </a:p>
          <a:p>
            <a:r>
              <a:rPr lang="pt-PT" dirty="0"/>
              <a:t>Neste contexto, torna-se crucial uma análise aprofundada dos dados acumulados nos últimos anos. O objetivo principal é compreender o cenário atual e orientar a alocação eficiente de recursos do Estado, visando aprimorar a qualidade de vida da população. Para isso, propomos a criação de uma base de dados consolidada, abrangendo os registros de casos de COVID-19 em Minas Gerais durante o período crítico de 2020 a 2022.</a:t>
            </a:r>
          </a:p>
          <a:p>
            <a:endParaRPr lang="pt-PT" dirty="0"/>
          </a:p>
          <a:p>
            <a:r>
              <a:rPr lang="pt-PT" dirty="0"/>
              <a:t>Ao longo desta apresentação, exploraremos a necessidade e os objetivos dessa iniciativa, delineando a arquitetura proposta para o tratamento dos dados. Buscaremos não apenas oferecer uma visão detalhada da metodologia a ser empregada, mas também destacar a importância crucial de compreender a evolução da doença em diferentes regiões e entre diversos perfis demográficos.</a:t>
            </a:r>
          </a:p>
          <a:p>
            <a:endParaRPr lang="pt-PT" dirty="0"/>
          </a:p>
          <a:p>
            <a:r>
              <a:rPr lang="pt-PT" dirty="0"/>
              <a:t>Vamos, juntos, embarcar nesta jornada analítica para gerar insights valiosos sobre os impactos da COVID-19 em Minas Gerais. Acreditamos que este trabalho não apenas contribuirá para o entendimento da situação atual, mas também fornecerá subsídios importantes para estratégias mais eficazes de enfrentamento e recuperação.</a:t>
            </a:r>
          </a:p>
          <a:p>
            <a:endParaRPr lang="pt-PT" dirty="0"/>
          </a:p>
          <a:p>
            <a:r>
              <a:rPr lang="pt-PT" dirty="0"/>
              <a:t>Sigamos adiante na busca por conhecimento e soluções diante dos desafios que persistem.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5BFBD3C-43DC-D108-2DA6-3344351739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2F24F-4CEF-40C9-9C7D-BCBD730F66EF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724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4701464"/>
            <a:ext cx="8952782" cy="1204036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0A3F-D310-4CDC-A8D8-589E1AAEA48E}" type="datetime1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0" y="952500"/>
            <a:ext cx="8952781" cy="3748824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8555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04930-FDAB-4A52-87FD-0ABE235B6968}" type="datetime1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582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8334" y="952499"/>
            <a:ext cx="2051165" cy="4953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952499"/>
            <a:ext cx="8235834" cy="49530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9E361-364B-4F16-81B8-4A230328A973}" type="datetime1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007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7746B-6A12-4BFA-8C3D-321A89C6271A}" type="datetime1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48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618211"/>
            <a:ext cx="8412190" cy="3944389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908858"/>
            <a:ext cx="8412192" cy="676102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073E-3C94-400B-90A5-1E7C98FBCA22}" type="datetime1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740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1" y="2260121"/>
            <a:ext cx="4350026" cy="36568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6574" y="2260120"/>
            <a:ext cx="4350025" cy="365688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7FC8E-8389-4A72-83A3-FE8C0E51583C}" type="datetime1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173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966788"/>
            <a:ext cx="10059988" cy="105178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018581"/>
            <a:ext cx="4350027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2774756"/>
            <a:ext cx="4350027" cy="31507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46572" y="2018581"/>
            <a:ext cx="4350028" cy="544003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46572" y="2774756"/>
            <a:ext cx="4350028" cy="315079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C5410-D4A5-4305-894B-F4D848A928EB}" type="datetime1">
              <a:rPr lang="en-US" smtClean="0"/>
              <a:t>12/11/2023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657975" y="2625552"/>
            <a:ext cx="423862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403684" y="2625552"/>
            <a:ext cx="42417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939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6B609-7423-43D9-9876-266193ACD1FF}" type="datetime1">
              <a:rPr lang="en-US" smtClean="0"/>
              <a:t>12/11/2023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361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88C48-73C5-4045-8F51-8680BB519937}" type="datetime1">
              <a:rPr lang="en-US" smtClean="0"/>
              <a:t>12/11/2023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07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6484"/>
            <a:ext cx="3932237" cy="2122516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12026"/>
            <a:ext cx="5143500" cy="4565651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EAC9B8-AB1F-4176-9F0B-CC965EA574E5}" type="datetime1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10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484" y="1307185"/>
            <a:ext cx="3932237" cy="2121813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57702" y="1307186"/>
            <a:ext cx="5038898" cy="459831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06484" y="3428999"/>
            <a:ext cx="3932237" cy="2133601"/>
          </a:xfrm>
        </p:spPr>
        <p:txBody>
          <a:bodyPr anchor="b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F731A-D7C7-4AD4-A32F-FD3705E7B4D5}" type="datetime1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8B3671-A306-4A69-8480-FA9BE83924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99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842963"/>
            <a:ext cx="9601200" cy="1309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2262188"/>
            <a:ext cx="9601200" cy="3643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9BA505A-3E47-45CE-867E-0520112C25C7}" type="datetime1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2810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1B8B3671-A306-4A69-8480-FA9BE839245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70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8" r:id="rId6"/>
    <p:sldLayoutId id="2147483743" r:id="rId7"/>
    <p:sldLayoutId id="2147483744" r:id="rId8"/>
    <p:sldLayoutId id="2147483745" r:id="rId9"/>
    <p:sldLayoutId id="2147483747" r:id="rId10"/>
    <p:sldLayoutId id="2147483746" r:id="rId11"/>
  </p:sldLayoutIdLst>
  <p:hf sldNum="0" hdr="0" ftr="0" dt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7548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949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hyperlink" Target="https://app.powerbi.com/view?r=eyJrIjoiYTYzMGNjMzMtM2VlMy00YzQxLWIzMzEtZjk1MDdjMTZjMDc2IiwidCI6ImQ5MTg5YjNlLTIxY2MtNGRkYy1iZjdjLWQyNTY0YjBkMjEwMiIsImMiOjl9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25">
            <a:extLst>
              <a:ext uri="{FF2B5EF4-FFF2-40B4-BE49-F238E27FC236}">
                <a16:creationId xmlns:a16="http://schemas.microsoft.com/office/drawing/2014/main" id="{0623FB3B-24E7-5304-70D8-3CA402902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27">
            <a:extLst>
              <a:ext uri="{FF2B5EF4-FFF2-40B4-BE49-F238E27FC236}">
                <a16:creationId xmlns:a16="http://schemas.microsoft.com/office/drawing/2014/main" id="{97081EE3-B6BE-9584-F5AF-E5F6484DA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 descr="Uma imagem com flor&#10;&#10;Descrição gerada automaticamente">
            <a:extLst>
              <a:ext uri="{FF2B5EF4-FFF2-40B4-BE49-F238E27FC236}">
                <a16:creationId xmlns:a16="http://schemas.microsoft.com/office/drawing/2014/main" id="{8957A3D8-E39C-859D-C1A7-56466A20DE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49" y="-5291"/>
            <a:ext cx="12192001" cy="6858000"/>
          </a:xfrm>
          <a:prstGeom prst="rect">
            <a:avLst/>
          </a:prstGeom>
        </p:spPr>
      </p:pic>
      <p:sp>
        <p:nvSpPr>
          <p:cNvPr id="74" name="Freeform: Shape 29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2500" y="952500"/>
            <a:ext cx="10287000" cy="4953000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5794" h="4920343">
                <a:moveTo>
                  <a:pt x="0" y="1451087"/>
                </a:moveTo>
                <a:lnTo>
                  <a:pt x="0" y="0"/>
                </a:lnTo>
                <a:lnTo>
                  <a:pt x="9985794" y="0"/>
                </a:lnTo>
                <a:lnTo>
                  <a:pt x="9985794" y="4920343"/>
                </a:lnTo>
                <a:lnTo>
                  <a:pt x="0" y="4920343"/>
                </a:lnTo>
                <a:lnTo>
                  <a:pt x="0" y="4119525"/>
                </a:lnTo>
              </a:path>
            </a:pathLst>
          </a:cu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9C0661-238D-E293-05F9-BC5018EE0E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6882" y="2398143"/>
            <a:ext cx="5143500" cy="2116348"/>
          </a:xfrm>
          <a:noFill/>
        </p:spPr>
        <p:txBody>
          <a:bodyPr anchor="b">
            <a:normAutofit/>
          </a:bodyPr>
          <a:lstStyle/>
          <a:p>
            <a:r>
              <a:rPr lang="pt-PT" dirty="0">
                <a:solidFill>
                  <a:srgbClr val="FFFFFF"/>
                </a:solidFill>
              </a:rPr>
              <a:t>COVID-19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8967925-3543-197C-8222-F63CF1FFC51D}"/>
              </a:ext>
            </a:extLst>
          </p:cNvPr>
          <p:cNvSpPr txBox="1"/>
          <p:nvPr/>
        </p:nvSpPr>
        <p:spPr>
          <a:xfrm>
            <a:off x="7787148" y="5948217"/>
            <a:ext cx="40914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Daniela 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Moreira  da Silva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Luan Lacerda Ramos</a:t>
            </a:r>
            <a:r>
              <a:rPr lang="pt-PT" sz="1000" dirty="0"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Rafael 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  <a:r>
              <a:rPr lang="pt-PT" sz="1000" cap="all" spc="530" dirty="0" err="1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Silvabde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 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Alcântara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Victor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 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Pinheiro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 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Louvisi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 err="1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Wander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 de Carvalho</a:t>
            </a:r>
          </a:p>
        </p:txBody>
      </p:sp>
    </p:spTree>
    <p:extLst>
      <p:ext uri="{BB962C8B-B14F-4D97-AF65-F5344CB8AC3E}">
        <p14:creationId xmlns:p14="http://schemas.microsoft.com/office/powerpoint/2010/main" val="665281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2C8E5E-D158-547B-34DA-FF861F245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4BE3532-9741-E9BD-199D-28CE6F52B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F508C532-799F-4200-9F33-6CD35877D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9D479CF4-623D-C9CC-7A7E-7E8BDCD16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120FF3B-4C8B-83B9-6FD0-1E1084A388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401" y="254995"/>
            <a:ext cx="11507197" cy="634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441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5D755B-EE5A-9648-B66E-E662BEAC8D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05FE1E0-26BE-D082-EC84-8AC85AE07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E04BCCB0-9EE0-38B0-3194-807CA490B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02BFC2B5-A0B0-867E-0F6E-BD2F01A18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9ED2D20-2015-0C59-88C0-3BB71A3D8D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280" y="262615"/>
            <a:ext cx="11301439" cy="633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269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49FAC4D-4A15-6341-0E35-E4430D5E5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62DE72D-FC76-1308-948D-EAEA04E72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E87DC97D-9E9C-7EB2-FAFA-ED79E09AF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88D7705A-CA8C-D5DA-A370-5CC85AB44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534FA84-C5DF-934B-CFAE-59B039DEF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177" y="232133"/>
            <a:ext cx="11377646" cy="639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991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39FFF7-03FB-6C61-30B9-BD9260FE5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EB0D12-854E-053A-4318-04D3140E2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86570"/>
            <a:ext cx="6406243" cy="1581930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Resultados</a:t>
            </a:r>
            <a:br>
              <a:rPr lang="pt-PT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pt-PT" sz="2000" dirty="0">
                <a:solidFill>
                  <a:schemeClr val="bg1">
                    <a:lumMod val="50000"/>
                  </a:schemeClr>
                </a:solidFill>
              </a:rPr>
              <a:t>Medidas</a:t>
            </a:r>
          </a:p>
        </p:txBody>
      </p:sp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32C76D80-280F-175E-6DD9-C62A64D86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860471" y="217957"/>
            <a:ext cx="6937889" cy="6445841"/>
          </a:xfrm>
        </p:spPr>
      </p:pic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EE5EA6A3-0FEF-1BDB-49B6-9C3003CA5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FDBA217E-283D-DAE3-2CB7-AC60E190A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9" name="Marcador de Posição de Conteúdo 4" descr="Uma imagem com flor&#10;&#10;Descrição gerada automaticamente">
            <a:extLst>
              <a:ext uri="{FF2B5EF4-FFF2-40B4-BE49-F238E27FC236}">
                <a16:creationId xmlns:a16="http://schemas.microsoft.com/office/drawing/2014/main" id="{36AF5A77-6CE3-AD4B-BAAD-3A51E71A40E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362" b="94894" l="9957" r="89852">
                        <a14:foregroundMark x1="51316" y1="6638" x2="51316" y2="6638"/>
                        <a14:foregroundMark x1="50598" y1="6638" x2="50598" y2="6638"/>
                        <a14:foregroundMark x1="52034" y1="5362" x2="52034" y2="5362"/>
                        <a14:foregroundMark x1="59406" y1="84851" x2="56965" y2="88596"/>
                        <a14:foregroundMark x1="53088" y1="89872" x2="53088" y2="89872"/>
                        <a14:foregroundMark x1="53088" y1="89872" x2="53088" y2="94213"/>
                        <a14:foregroundMark x1="51652" y1="94894" x2="51652" y2="94894"/>
                        <a14:foregroundMark x1="71757" y1="52936" x2="71757" y2="52936"/>
                        <a14:foregroundMark x1="71757" y1="52936" x2="71757" y2="529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62" r="18483" b="1"/>
          <a:stretch/>
        </p:blipFill>
        <p:spPr>
          <a:xfrm>
            <a:off x="1041056" y="2920335"/>
            <a:ext cx="2356540" cy="22181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63427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BFE002-E002-28AA-EC60-876C6BF4D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86FD3-FE62-6031-4F4C-1616C7755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86570"/>
            <a:ext cx="4394103" cy="1778906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Conclusão</a:t>
            </a:r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4CB0CA7C-6C38-32B9-94C2-17ED092C3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8AC52C88-501C-1843-4930-17CE900B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pic>
        <p:nvPicPr>
          <p:cNvPr id="5" name="Marcador de Posição de Conteúdo 4" descr="Uma imagem com flor&#10;&#10;Descrição gerada automaticamente">
            <a:extLst>
              <a:ext uri="{FF2B5EF4-FFF2-40B4-BE49-F238E27FC236}">
                <a16:creationId xmlns:a16="http://schemas.microsoft.com/office/drawing/2014/main" id="{D4B5DB10-6D62-5525-D89F-AEE75AF1EE8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362" b="94894" l="9957" r="89852">
                        <a14:foregroundMark x1="51316" y1="6638" x2="51316" y2="6638"/>
                        <a14:foregroundMark x1="50598" y1="6638" x2="50598" y2="6638"/>
                        <a14:foregroundMark x1="52034" y1="5362" x2="52034" y2="5362"/>
                        <a14:foregroundMark x1="59406" y1="84851" x2="56965" y2="88596"/>
                        <a14:foregroundMark x1="53088" y1="89872" x2="53088" y2="89872"/>
                        <a14:foregroundMark x1="53088" y1="89872" x2="53088" y2="94213"/>
                        <a14:foregroundMark x1="51652" y1="94894" x2="51652" y2="94894"/>
                        <a14:foregroundMark x1="71757" y1="52936" x2="71757" y2="52936"/>
                        <a14:foregroundMark x1="71757" y1="52936" x2="71757" y2="529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62" r="18483" b="1"/>
          <a:stretch/>
        </p:blipFill>
        <p:spPr>
          <a:xfrm>
            <a:off x="8515350" y="1976438"/>
            <a:ext cx="3676650" cy="3460750"/>
          </a:xfrm>
          <a:noFill/>
        </p:spPr>
      </p:pic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51285C44-DF19-8B99-B7F4-51966C0867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62188"/>
            <a:ext cx="7318248" cy="3643312"/>
          </a:xfrm>
        </p:spPr>
        <p:txBody>
          <a:bodyPr/>
          <a:lstStyle/>
          <a:p>
            <a:r>
              <a:rPr lang="pt-PT" dirty="0"/>
              <a:t>Importância do faseamento do projeto</a:t>
            </a:r>
          </a:p>
          <a:p>
            <a:r>
              <a:rPr lang="pt-PT" dirty="0"/>
              <a:t>Diferença metodológica entre o uso de linguagens (Pyhton e SQL) </a:t>
            </a:r>
            <a:r>
              <a:rPr lang="pt-PT" i="1" dirty="0"/>
              <a:t>versus </a:t>
            </a:r>
            <a:r>
              <a:rPr lang="pt-PT" dirty="0"/>
              <a:t>o assistente de importação do SSMS.</a:t>
            </a:r>
          </a:p>
          <a:p>
            <a:r>
              <a:rPr lang="pt-PT" dirty="0"/>
              <a:t>Importância do uso da ferramenta Power BI à visualização dos dados e obtenção dos insights</a:t>
            </a:r>
          </a:p>
        </p:txBody>
      </p:sp>
    </p:spTree>
    <p:extLst>
      <p:ext uri="{BB962C8B-B14F-4D97-AF65-F5344CB8AC3E}">
        <p14:creationId xmlns:p14="http://schemas.microsoft.com/office/powerpoint/2010/main" val="19900216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0AF223-BAF5-08CA-9A57-734B28CDC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m flor&#10;&#10;Descrição gerada automaticamente">
            <a:extLst>
              <a:ext uri="{FF2B5EF4-FFF2-40B4-BE49-F238E27FC236}">
                <a16:creationId xmlns:a16="http://schemas.microsoft.com/office/drawing/2014/main" id="{6B3EA0F9-E66D-97AF-29E2-D76705F036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49" y="-5291"/>
            <a:ext cx="12192001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023AEC2-A5DC-ADD0-F709-66D53AD674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711" y="4542629"/>
            <a:ext cx="5143500" cy="1281228"/>
          </a:xfrm>
          <a:noFill/>
        </p:spPr>
        <p:txBody>
          <a:bodyPr anchor="b">
            <a:normAutofit/>
          </a:bodyPr>
          <a:lstStyle/>
          <a:p>
            <a:r>
              <a:rPr lang="pt-PT" dirty="0">
                <a:solidFill>
                  <a:srgbClr val="FFFFFF"/>
                </a:solidFill>
              </a:rPr>
              <a:t>Obrigado!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BE2C4F3-A7E3-36F2-52F2-38814E140533}"/>
              </a:ext>
            </a:extLst>
          </p:cNvPr>
          <p:cNvSpPr txBox="1"/>
          <p:nvPr/>
        </p:nvSpPr>
        <p:spPr>
          <a:xfrm>
            <a:off x="297911" y="5823857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Grupo 2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4987A54-A52A-7374-A064-22B24264EBF3}"/>
              </a:ext>
            </a:extLst>
          </p:cNvPr>
          <p:cNvSpPr txBox="1"/>
          <p:nvPr/>
        </p:nvSpPr>
        <p:spPr>
          <a:xfrm>
            <a:off x="7787148" y="5948217"/>
            <a:ext cx="409144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Daniela 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Moreira  da Silva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Luan Lacerda Ramos</a:t>
            </a:r>
            <a:r>
              <a:rPr lang="pt-PT" sz="1000" dirty="0"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Rafael 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Silva de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 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Alcântara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Victor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 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Pinheiro</a:t>
            </a:r>
            <a:r>
              <a:rPr lang="pt-PT" sz="1000" b="0" i="0" u="none" strike="noStrike" dirty="0"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 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Louvisi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000" cap="all" spc="530" dirty="0" err="1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Wander</a:t>
            </a:r>
            <a:r>
              <a:rPr lang="pt-PT" sz="1000" cap="all" spc="530" dirty="0">
                <a:solidFill>
                  <a:srgbClr val="FFFFFF"/>
                </a:solidFill>
                <a:latin typeface="Aparajita" panose="02020603050405020304" pitchFamily="18" charset="0"/>
                <a:ea typeface="+mj-ea"/>
                <a:cs typeface="Aparajita" panose="02020603050405020304" pitchFamily="18" charset="0"/>
              </a:rPr>
              <a:t> de Carvalho</a:t>
            </a:r>
          </a:p>
        </p:txBody>
      </p:sp>
    </p:spTree>
    <p:extLst>
      <p:ext uri="{BB962C8B-B14F-4D97-AF65-F5344CB8AC3E}">
        <p14:creationId xmlns:p14="http://schemas.microsoft.com/office/powerpoint/2010/main" val="4202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199633-A4C6-4268-3427-7F8DC6964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86570"/>
            <a:ext cx="4394103" cy="1778906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Introdução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B077859-A11E-5A3C-6170-64946E610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314937"/>
            <a:ext cx="7034032" cy="3884251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10000"/>
              </a:lnSpc>
              <a:buNone/>
            </a:pPr>
            <a:endParaRPr lang="pt-PT" dirty="0"/>
          </a:p>
          <a:p>
            <a:pPr marL="0" indent="0" algn="just">
              <a:lnSpc>
                <a:spcPct val="110000"/>
              </a:lnSpc>
              <a:buNone/>
            </a:pPr>
            <a:r>
              <a:rPr lang="pt-PT" dirty="0"/>
              <a:t>A ênfase recai na necessidade de analisar os dados acumulados sobrea a COVID-19 em Minas Gerais para compreender a situação atual e direcionar eficientemente os recursos estatais. Foi realizado a criação de uma base de dados consolidada abrangendo o período crítico de 2020 a 2022. A apresentação abordará a arquitetura proposta, detalhes metodológicos e a importância de compreender a evolução da doença em diferentes regiões e perfis demográficos.</a:t>
            </a:r>
            <a:endParaRPr lang="en-US" dirty="0"/>
          </a:p>
        </p:txBody>
      </p:sp>
      <p:pic>
        <p:nvPicPr>
          <p:cNvPr id="5" name="Marcador de Posição de Conteúdo 4" descr="Uma imagem com flor&#10;&#10;Descrição gerada automaticamente">
            <a:extLst>
              <a:ext uri="{FF2B5EF4-FFF2-40B4-BE49-F238E27FC236}">
                <a16:creationId xmlns:a16="http://schemas.microsoft.com/office/drawing/2014/main" id="{E2C61594-9BF7-1EA1-58A5-74DCC44359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62" b="94894" l="9957" r="89852">
                        <a14:foregroundMark x1="51316" y1="6638" x2="51316" y2="6638"/>
                        <a14:foregroundMark x1="50598" y1="6638" x2="50598" y2="6638"/>
                        <a14:foregroundMark x1="52034" y1="5362" x2="52034" y2="5362"/>
                        <a14:foregroundMark x1="59406" y1="84851" x2="56965" y2="88596"/>
                        <a14:foregroundMark x1="53088" y1="89872" x2="53088" y2="89872"/>
                        <a14:foregroundMark x1="53088" y1="89872" x2="53088" y2="94213"/>
                        <a14:foregroundMark x1="51652" y1="94894" x2="51652" y2="94894"/>
                        <a14:foregroundMark x1="71757" y1="52936" x2="71757" y2="52936"/>
                        <a14:foregroundMark x1="71757" y1="52936" x2="71757" y2="529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62" r="18483" b="1"/>
          <a:stretch/>
        </p:blipFill>
        <p:spPr>
          <a:xfrm>
            <a:off x="8142904" y="1976935"/>
            <a:ext cx="3675330" cy="3459714"/>
          </a:xfrm>
          <a:noFill/>
        </p:spPr>
      </p:pic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8FF23D78-716C-1D34-DB64-3583BD8704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726" y="619918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F56182AA-A724-809C-012E-85E453D98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28107" y="6199188"/>
            <a:ext cx="61912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594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B11AF7-4788-83C6-0B4F-4F93D9E7E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52313F-FD46-0633-68E2-E775E3884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86570"/>
            <a:ext cx="4394103" cy="1778906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Objetivos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AA80DCB-504A-16E2-F73E-7EAAC13B0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499" y="1828800"/>
            <a:ext cx="9997151" cy="4370388"/>
          </a:xfrm>
        </p:spPr>
        <p:txBody>
          <a:bodyPr>
            <a:normAutofit lnSpcReduction="10000"/>
          </a:bodyPr>
          <a:lstStyle/>
          <a:p>
            <a:r>
              <a:rPr lang="pt-PT" dirty="0"/>
              <a:t>Descrição das bases de dados utilizadas.</a:t>
            </a:r>
          </a:p>
          <a:p>
            <a:r>
              <a:rPr lang="pt-PT" dirty="0"/>
              <a:t>Elaboração da arquitetura a ser construída para o tratamento dos dados.</a:t>
            </a:r>
          </a:p>
          <a:p>
            <a:r>
              <a:rPr lang="pt-PT" dirty="0"/>
              <a:t>Descrição detalhada da metodologia a ser utilizada no tratamento dos dados.</a:t>
            </a:r>
          </a:p>
          <a:p>
            <a:r>
              <a:rPr lang="pt-PT" dirty="0"/>
              <a:t>Inserção dos dados obtidos em algum SGBD relacional.</a:t>
            </a:r>
          </a:p>
          <a:p>
            <a:r>
              <a:rPr lang="pt-PT" dirty="0"/>
              <a:t>Limpeza e transformação dos dados após sua estruturação no SGBD.</a:t>
            </a:r>
          </a:p>
          <a:p>
            <a:r>
              <a:rPr lang="pt-PT" dirty="0"/>
              <a:t>Análise dos dados e construção de gráficos a fim de gerar conhecimento a respeito da evolução dos casos da COVID-19 no Estado de Minas Gerais e seu impacto na população.</a:t>
            </a:r>
          </a:p>
          <a:p>
            <a:pPr marL="0" indent="0">
              <a:buNone/>
            </a:pPr>
            <a:r>
              <a:rPr lang="pt-PT" dirty="0"/>
              <a:t> </a:t>
            </a:r>
          </a:p>
          <a:p>
            <a:pPr marL="0" indent="0" algn="ctr">
              <a:buNone/>
            </a:pPr>
            <a:r>
              <a:rPr lang="pt-PT" dirty="0"/>
              <a:t> </a:t>
            </a:r>
            <a:r>
              <a:rPr lang="pt-PT" sz="2400" dirty="0">
                <a:solidFill>
                  <a:schemeClr val="bg2">
                    <a:lumMod val="50000"/>
                  </a:schemeClr>
                </a:solidFill>
              </a:rPr>
              <a:t>O objetivo final é gerar insights valiosos para estratégias mais eficazes de enfrentamento e recuperação.</a:t>
            </a:r>
            <a:endParaRPr lang="pt-PT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3AE21391-44BE-DA79-7D36-D9A663DD7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6FF8167F-F93F-3F6E-F10A-5FDBB4078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5" name="Marcador de Posição de Conteúdo 4" descr="Uma imagem com flor&#10;&#10;Descrição gerada automaticamente">
            <a:extLst>
              <a:ext uri="{FF2B5EF4-FFF2-40B4-BE49-F238E27FC236}">
                <a16:creationId xmlns:a16="http://schemas.microsoft.com/office/drawing/2014/main" id="{4574AFF5-7D3D-855B-E4E8-8A577BCCCEEB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362" b="94894" l="9957" r="89852">
                        <a14:foregroundMark x1="51316" y1="6638" x2="51316" y2="6638"/>
                        <a14:foregroundMark x1="50598" y1="6638" x2="50598" y2="6638"/>
                        <a14:foregroundMark x1="52034" y1="5362" x2="52034" y2="5362"/>
                        <a14:foregroundMark x1="59406" y1="84851" x2="56965" y2="88596"/>
                        <a14:foregroundMark x1="53088" y1="89872" x2="53088" y2="89872"/>
                        <a14:foregroundMark x1="53088" y1="89872" x2="53088" y2="94213"/>
                        <a14:foregroundMark x1="51652" y1="94894" x2="51652" y2="94894"/>
                        <a14:foregroundMark x1="71757" y1="52936" x2="71757" y2="52936"/>
                        <a14:foregroundMark x1="71757" y1="52936" x2="71757" y2="529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62" r="18483" b="1"/>
          <a:stretch/>
        </p:blipFill>
        <p:spPr>
          <a:xfrm>
            <a:off x="10255363" y="386570"/>
            <a:ext cx="1564611" cy="1472695"/>
          </a:xfrm>
          <a:noFill/>
        </p:spPr>
      </p:pic>
    </p:spTree>
    <p:extLst>
      <p:ext uri="{BB962C8B-B14F-4D97-AF65-F5344CB8AC3E}">
        <p14:creationId xmlns:p14="http://schemas.microsoft.com/office/powerpoint/2010/main" val="4243658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280B42-252E-C474-83DA-3F72E9AB6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86EB87-E503-1759-27FD-534FEE8AE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86570"/>
            <a:ext cx="4394103" cy="1778906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Metodologia</a:t>
            </a:r>
            <a:br>
              <a:rPr lang="pt-PT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pt-PT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pt-PT" sz="2000" dirty="0">
                <a:solidFill>
                  <a:schemeClr val="bg1">
                    <a:lumMod val="50000"/>
                  </a:schemeClr>
                </a:solidFill>
              </a:rPr>
              <a:t>origem dos dados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E9F04DC-B43E-373C-DBCB-3E4D595D3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499" y="2314938"/>
            <a:ext cx="7344833" cy="3460750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lnSpc>
                <a:spcPct val="110000"/>
              </a:lnSpc>
              <a:buNone/>
            </a:pPr>
            <a:br>
              <a:rPr lang="pt-PT" dirty="0"/>
            </a:br>
            <a:r>
              <a:rPr lang="pt-PT" sz="2400" dirty="0"/>
              <a:t>A metodologia do projeto foi dividida em três fases: planejamento, desenvolvimento e conclusão.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pt-PT" sz="2400" dirty="0"/>
          </a:p>
          <a:p>
            <a:pPr marL="0" indent="0" algn="just">
              <a:lnSpc>
                <a:spcPct val="110000"/>
              </a:lnSpc>
              <a:buNone/>
            </a:pPr>
            <a:r>
              <a:rPr lang="pt-PT" sz="2400" dirty="0"/>
              <a:t>A base de dados utilizada contém registros sobre os casos de COVID-19, no Estado de Minas Gerais, entre os anos de 2020 e 2021. Estes dados são de domínio público, com licença de Creative </a:t>
            </a:r>
            <a:r>
              <a:rPr lang="pt-PT" sz="2400" dirty="0" err="1"/>
              <a:t>Commons</a:t>
            </a:r>
            <a:r>
              <a:rPr lang="pt-PT" sz="2400" dirty="0"/>
              <a:t> </a:t>
            </a:r>
            <a:r>
              <a:rPr lang="pt-PT" sz="2400" dirty="0" err="1"/>
              <a:t>Attribution</a:t>
            </a:r>
            <a:r>
              <a:rPr lang="pt-PT" sz="2400" dirty="0"/>
              <a:t>, tendo sido compilados pela Secretaria de Estado da Saúde de Minas Gerais.</a:t>
            </a:r>
            <a:endParaRPr lang="en-US" sz="2400" dirty="0"/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4FDFEE31-BE8B-0BD0-F66D-79D4725BF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61CFDB81-E7CC-2434-9C0E-4B073DE7D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5" name="Marcador de Posição de Conteúdo 4" descr="Uma imagem com flor&#10;&#10;Descrição gerada automaticamente">
            <a:extLst>
              <a:ext uri="{FF2B5EF4-FFF2-40B4-BE49-F238E27FC236}">
                <a16:creationId xmlns:a16="http://schemas.microsoft.com/office/drawing/2014/main" id="{AEC51294-5736-DA4B-6DC0-073364D63F0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362" b="94894" l="9957" r="89852">
                        <a14:foregroundMark x1="51316" y1="6638" x2="51316" y2="6638"/>
                        <a14:foregroundMark x1="50598" y1="6638" x2="50598" y2="6638"/>
                        <a14:foregroundMark x1="52034" y1="5362" x2="52034" y2="5362"/>
                        <a14:foregroundMark x1="59406" y1="84851" x2="56965" y2="88596"/>
                        <a14:foregroundMark x1="53088" y1="89872" x2="53088" y2="89872"/>
                        <a14:foregroundMark x1="53088" y1="89872" x2="53088" y2="94213"/>
                        <a14:foregroundMark x1="51652" y1="94894" x2="51652" y2="94894"/>
                        <a14:foregroundMark x1="71757" y1="52936" x2="71757" y2="52936"/>
                        <a14:foregroundMark x1="71757" y1="52936" x2="71757" y2="529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62" r="18483" b="1"/>
          <a:stretch/>
        </p:blipFill>
        <p:spPr>
          <a:xfrm>
            <a:off x="8515350" y="1976438"/>
            <a:ext cx="3676650" cy="3460750"/>
          </a:xfrm>
          <a:noFill/>
        </p:spPr>
      </p:pic>
    </p:spTree>
    <p:extLst>
      <p:ext uri="{BB962C8B-B14F-4D97-AF65-F5344CB8AC3E}">
        <p14:creationId xmlns:p14="http://schemas.microsoft.com/office/powerpoint/2010/main" val="10437463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7818E3-98B6-66B2-F298-FC6C4628D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FE1CCD-6FD9-B084-90DD-C7467EE36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839" y="710661"/>
            <a:ext cx="4394103" cy="1778906"/>
          </a:xfrm>
        </p:spPr>
        <p:txBody>
          <a:bodyPr>
            <a:normAutofit fontScale="90000"/>
          </a:bodyPr>
          <a:lstStyle/>
          <a:p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Metodologia</a:t>
            </a:r>
            <a:br>
              <a:rPr lang="pt-PT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pt-PT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pt-PT" sz="2000" dirty="0">
                <a:solidFill>
                  <a:schemeClr val="bg1">
                    <a:lumMod val="50000"/>
                  </a:schemeClr>
                </a:solidFill>
              </a:rPr>
              <a:t>Arquitetura do Projeto</a:t>
            </a:r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080B3BC1-02EB-F8C7-4517-4BA6A8538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058AB011-6B1B-7664-4A71-3F43F2465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FFE1564-BFA8-DF23-CE10-0081C7544E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5918" y="182975"/>
            <a:ext cx="7037408" cy="6492050"/>
          </a:xfrm>
          <a:prstGeom prst="rect">
            <a:avLst/>
          </a:prstGeom>
        </p:spPr>
      </p:pic>
      <p:pic>
        <p:nvPicPr>
          <p:cNvPr id="8" name="Marcador de Posição de Conteúdo 4" descr="Uma imagem com flor&#10;&#10;Descrição gerada automaticamente">
            <a:extLst>
              <a:ext uri="{FF2B5EF4-FFF2-40B4-BE49-F238E27FC236}">
                <a16:creationId xmlns:a16="http://schemas.microsoft.com/office/drawing/2014/main" id="{64009298-6AF3-0DD6-EE3E-026C40CE89A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362" b="94894" l="9957" r="89852">
                        <a14:foregroundMark x1="51316" y1="6638" x2="51316" y2="6638"/>
                        <a14:foregroundMark x1="50598" y1="6638" x2="50598" y2="6638"/>
                        <a14:foregroundMark x1="52034" y1="5362" x2="52034" y2="5362"/>
                        <a14:foregroundMark x1="59406" y1="84851" x2="56965" y2="88596"/>
                        <a14:foregroundMark x1="53088" y1="89872" x2="53088" y2="89872"/>
                        <a14:foregroundMark x1="53088" y1="89872" x2="53088" y2="94213"/>
                        <a14:foregroundMark x1="51652" y1="94894" x2="51652" y2="94894"/>
                        <a14:foregroundMark x1="71757" y1="52936" x2="71757" y2="52936"/>
                        <a14:foregroundMark x1="71757" y1="52936" x2="71757" y2="529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62" r="18483" b="1"/>
          <a:stretch/>
        </p:blipFill>
        <p:spPr>
          <a:xfrm>
            <a:off x="1145565" y="2921000"/>
            <a:ext cx="2356540" cy="22181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27007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C85F37-B4F4-E8A5-53E2-B2CC5C17B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C3090E-0F51-2732-4108-E8200824D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499" y="386570"/>
            <a:ext cx="8405989" cy="1792186"/>
          </a:xfrm>
        </p:spPr>
        <p:txBody>
          <a:bodyPr>
            <a:normAutofit fontScale="90000"/>
          </a:bodyPr>
          <a:lstStyle/>
          <a:p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Metodologia</a:t>
            </a:r>
            <a:br>
              <a:rPr lang="pt-PT" dirty="0">
                <a:solidFill>
                  <a:schemeClr val="bg2">
                    <a:lumMod val="50000"/>
                  </a:schemeClr>
                </a:solidFill>
              </a:rPr>
            </a:br>
            <a:br>
              <a:rPr lang="pt-PT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pt-PT" sz="2000" dirty="0">
                <a:solidFill>
                  <a:schemeClr val="bg1">
                    <a:lumMod val="50000"/>
                  </a:schemeClr>
                </a:solidFill>
              </a:rPr>
              <a:t>Importação de Dados: </a:t>
            </a:r>
            <a:r>
              <a:rPr lang="pt-PT" sz="2000" dirty="0" err="1">
                <a:solidFill>
                  <a:schemeClr val="bg1">
                    <a:lumMod val="50000"/>
                  </a:schemeClr>
                </a:solidFill>
              </a:rPr>
              <a:t>Python</a:t>
            </a:r>
            <a:r>
              <a:rPr lang="pt-PT" sz="2000" dirty="0">
                <a:solidFill>
                  <a:schemeClr val="bg1">
                    <a:lumMod val="50000"/>
                  </a:schemeClr>
                </a:solidFill>
              </a:rPr>
              <a:t> X SQL Server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378175B-B282-33D3-2AFE-2C68967B6E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499" y="2314938"/>
            <a:ext cx="7344833" cy="3460750"/>
          </a:xfrm>
        </p:spPr>
        <p:txBody>
          <a:bodyPr>
            <a:normAutofit fontScale="70000" lnSpcReduction="2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pt-PT" sz="2400" dirty="0"/>
              <a:t>O método de linguagem de programação baseada em Python requer conhecimentos de programação e familiaridade com a estrutura dos dados, enquanto pelo SQL Server, o Assistente de Importação e Exportação (AIESS), simplifica o processo para o usuário. O AIESS demonstra maior eficiência, inserindo todos os dados de uma vez, ao passo que o programa personalizado precisa dividir os comandos em vários scripts. Embora o desenvolvimento de um programa permita adaptações específicas ao conjunto de dados, o AIESS destaca-se pela velocidade. Em relação ao aprendizado, desenvolver um programa é mais valioso, proporcionando ao usuário/desenvolvedor prática e compreensão dos processos de inserção. Ambos os métodos têm vantagens e desvantagens, sendo o AIESS mais rápido para conjuntos grandes e bem estruturados, enquanto programas personalizados podem ser mais benéficos para conjuntos que necessitam de tratamento específico.</a:t>
            </a:r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05EEF8E3-33B6-2CDA-1430-83589DF85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D4DA7805-710B-3A04-340A-BC3E54FDF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4" name="Imagem 3" descr="Uma imagem com clipart, Gráficos, símbolo, desenho&#10;&#10;Descrição gerada automaticamente">
            <a:extLst>
              <a:ext uri="{FF2B5EF4-FFF2-40B4-BE49-F238E27FC236}">
                <a16:creationId xmlns:a16="http://schemas.microsoft.com/office/drawing/2014/main" id="{6A337727-D20B-A3D4-E2EF-BDDCB9B15D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1451" y="1984757"/>
            <a:ext cx="1317917" cy="1444766"/>
          </a:xfrm>
          <a:prstGeom prst="rect">
            <a:avLst/>
          </a:prstGeom>
        </p:spPr>
      </p:pic>
      <p:pic>
        <p:nvPicPr>
          <p:cNvPr id="7" name="Imagem 6" descr="Uma imagem com arte, esboço, desenho, design&#10;&#10;Descrição gerada automaticamente">
            <a:extLst>
              <a:ext uri="{FF2B5EF4-FFF2-40B4-BE49-F238E27FC236}">
                <a16:creationId xmlns:a16="http://schemas.microsoft.com/office/drawing/2014/main" id="{55C8AC2C-247F-EDA6-8387-46D62B6B7B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4056" y="3641273"/>
            <a:ext cx="1913613" cy="213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48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841737-8030-63FA-9390-1D3572446B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9E611B-39EC-3A11-B61C-C5C69EFD6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86570"/>
            <a:ext cx="6406243" cy="1581930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Resultados</a:t>
            </a:r>
            <a:br>
              <a:rPr lang="pt-PT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pt-PT" sz="2000" dirty="0">
                <a:solidFill>
                  <a:schemeClr val="bg1">
                    <a:lumMod val="50000"/>
                  </a:schemeClr>
                </a:solidFill>
              </a:rPr>
              <a:t>Perguntas a responder</a:t>
            </a:r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995C41EC-1B16-F767-8923-D75FED4F3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1ECFDA2D-F3BE-F09E-81CE-969D2C7F2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5" name="Marcador de Posição de Conteúdo 4">
            <a:extLst>
              <a:ext uri="{FF2B5EF4-FFF2-40B4-BE49-F238E27FC236}">
                <a16:creationId xmlns:a16="http://schemas.microsoft.com/office/drawing/2014/main" id="{B9579323-5F8E-5156-632F-06D1FC5B99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2253343"/>
            <a:ext cx="9944100" cy="3652157"/>
          </a:xfrm>
        </p:spPr>
        <p:txBody>
          <a:bodyPr>
            <a:normAutofit fontScale="92500" lnSpcReduction="20000"/>
          </a:bodyPr>
          <a:lstStyle/>
          <a:p>
            <a:r>
              <a:rPr lang="pt-PT" dirty="0"/>
              <a:t>Qual a quantidade de casos?</a:t>
            </a:r>
          </a:p>
          <a:p>
            <a:r>
              <a:rPr lang="pt-PT" dirty="0"/>
              <a:t>Qual a quantidade de casos com comorbidades?</a:t>
            </a:r>
          </a:p>
          <a:p>
            <a:r>
              <a:rPr lang="pt-PT" dirty="0"/>
              <a:t>Qual a quantidade de casos por sexo?</a:t>
            </a:r>
          </a:p>
          <a:p>
            <a:r>
              <a:rPr lang="pt-PT" dirty="0"/>
              <a:t>Qual a quantidade de casos por micro, macrorregião e município?</a:t>
            </a:r>
          </a:p>
          <a:p>
            <a:r>
              <a:rPr lang="pt-PT" dirty="0"/>
              <a:t>Qual a quantidade de casos por faixa etária?</a:t>
            </a:r>
          </a:p>
          <a:p>
            <a:r>
              <a:rPr lang="pt-PT" dirty="0"/>
              <a:t>Qual é a evolução dos casos?</a:t>
            </a:r>
          </a:p>
          <a:p>
            <a:r>
              <a:rPr lang="pt-PT" dirty="0"/>
              <a:t>Qual a quantidade de casos que ficaram internados?</a:t>
            </a:r>
          </a:p>
          <a:p>
            <a:r>
              <a:rPr lang="pt-PT" dirty="0"/>
              <a:t>Qual a quantidade de casos de óbito?</a:t>
            </a:r>
          </a:p>
          <a:p>
            <a:r>
              <a:rPr lang="pt-PT" dirty="0"/>
              <a:t>Qual é a percentagem de casos por raça com Covid-19?</a:t>
            </a:r>
          </a:p>
          <a:p>
            <a:endParaRPr lang="pt-PT" dirty="0"/>
          </a:p>
        </p:txBody>
      </p:sp>
      <p:pic>
        <p:nvPicPr>
          <p:cNvPr id="9" name="Marcador de Posição de Conteúdo 4" descr="Uma imagem com flor&#10;&#10;Descrição gerada automaticamente">
            <a:extLst>
              <a:ext uri="{FF2B5EF4-FFF2-40B4-BE49-F238E27FC236}">
                <a16:creationId xmlns:a16="http://schemas.microsoft.com/office/drawing/2014/main" id="{B19A328D-1E67-A4B9-B994-573479804AB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362" b="94894" l="9957" r="89852">
                        <a14:foregroundMark x1="51316" y1="6638" x2="51316" y2="6638"/>
                        <a14:foregroundMark x1="50598" y1="6638" x2="50598" y2="6638"/>
                        <a14:foregroundMark x1="52034" y1="5362" x2="52034" y2="5362"/>
                        <a14:foregroundMark x1="59406" y1="84851" x2="56965" y2="88596"/>
                        <a14:foregroundMark x1="53088" y1="89872" x2="53088" y2="89872"/>
                        <a14:foregroundMark x1="53088" y1="89872" x2="53088" y2="94213"/>
                        <a14:foregroundMark x1="51652" y1="94894" x2="51652" y2="94894"/>
                        <a14:foregroundMark x1="71757" y1="52936" x2="71757" y2="52936"/>
                        <a14:foregroundMark x1="71757" y1="52936" x2="71757" y2="5293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62" r="18483" b="1"/>
          <a:stretch/>
        </p:blipFill>
        <p:spPr>
          <a:xfrm>
            <a:off x="8681129" y="2725106"/>
            <a:ext cx="2356540" cy="22181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51102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8281BD-42E6-2527-A9E0-2605D1EBD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BFD5E-05F7-F79B-DF70-3026EB60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86570"/>
            <a:ext cx="4394103" cy="1778906"/>
          </a:xfrm>
        </p:spPr>
        <p:txBody>
          <a:bodyPr>
            <a:normAutofit/>
          </a:bodyPr>
          <a:lstStyle/>
          <a:p>
            <a:r>
              <a:rPr lang="pt-PT" dirty="0">
                <a:solidFill>
                  <a:schemeClr val="bg2">
                    <a:lumMod val="50000"/>
                  </a:schemeClr>
                </a:solidFill>
              </a:rPr>
              <a:t>Resultados</a:t>
            </a:r>
          </a:p>
        </p:txBody>
      </p:sp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F58637FD-1442-B3CC-7CB9-FF7B35E7E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11D11FC7-598E-CF87-C636-A27BCFF8C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74583BA-EFAB-01ED-D4F2-A0D123124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7610" y="2008795"/>
            <a:ext cx="7011648" cy="3891466"/>
          </a:xfrm>
          <a:prstGeom prst="rect">
            <a:avLst/>
          </a:prstGeom>
          <a:noFill/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74244FA-531B-5F4D-69D1-774D16E50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0" y="1948543"/>
            <a:ext cx="1779814" cy="395171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https://app.powerbi.com/view?r=eyJrIjoiYTYzMGNjMzMtM2VlMy00YzQxLWIzMzEtZjk1MDdjMTZjMDc2IiwidCI6ImQ5MTg5YjNlLTIxY2MtNGRkYy1iZjdjLWQyNTY0YjBkMjEwMiIsImMiOjl9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108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78C4FB-2293-280F-9444-62F7A6887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B7A98AAE-AB5C-6E74-D93D-F1CC33ED6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15197" y="201525"/>
            <a:ext cx="10761605" cy="5997663"/>
          </a:xfrm>
        </p:spPr>
      </p:pic>
      <p:sp>
        <p:nvSpPr>
          <p:cNvPr id="23" name="Date Placeholder 12">
            <a:extLst>
              <a:ext uri="{FF2B5EF4-FFF2-40B4-BE49-F238E27FC236}">
                <a16:creationId xmlns:a16="http://schemas.microsoft.com/office/drawing/2014/main" id="{DFA44AE7-2C38-BDC9-63B7-49AA5FF1A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91037E52-4969-4342-96C8-37ABBE71CC28}" type="datetime1">
              <a:rPr lang="en-US" smtClean="0"/>
              <a:pPr>
                <a:spcAft>
                  <a:spcPts val="600"/>
                </a:spcAft>
              </a:pPr>
              <a:t>12/11/2023</a:t>
            </a:fld>
            <a:endParaRPr lang="en-US" dirty="0"/>
          </a:p>
        </p:txBody>
      </p:sp>
      <p:sp>
        <p:nvSpPr>
          <p:cNvPr id="27" name="Slide Number Placeholder 14">
            <a:extLst>
              <a:ext uri="{FF2B5EF4-FFF2-40B4-BE49-F238E27FC236}">
                <a16:creationId xmlns:a16="http://schemas.microsoft.com/office/drawing/2014/main" id="{5AF3954B-6133-C6D3-AEF1-0260F75A4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437450A-6C25-4B4D-B27D-E1E9B2CE468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0608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oiseVTI">
  <a:themeElements>
    <a:clrScheme name="Poise">
      <a:dk1>
        <a:sysClr val="windowText" lastClr="000000"/>
      </a:dk1>
      <a:lt1>
        <a:sysClr val="window" lastClr="FFFFFF"/>
      </a:lt1>
      <a:dk2>
        <a:srgbClr val="403739"/>
      </a:dk2>
      <a:lt2>
        <a:srgbClr val="F4E9E6"/>
      </a:lt2>
      <a:accent1>
        <a:srgbClr val="B18083"/>
      </a:accent1>
      <a:accent2>
        <a:srgbClr val="C17A69"/>
      </a:accent2>
      <a:accent3>
        <a:srgbClr val="CE9573"/>
      </a:accent3>
      <a:accent4>
        <a:srgbClr val="82907A"/>
      </a:accent4>
      <a:accent5>
        <a:srgbClr val="9A9966"/>
      </a:accent5>
      <a:accent6>
        <a:srgbClr val="AB9955"/>
      </a:accent6>
      <a:hlink>
        <a:srgbClr val="A97979"/>
      </a:hlink>
      <a:folHlink>
        <a:srgbClr val="BB7563"/>
      </a:folHlink>
    </a:clrScheme>
    <a:fontScheme name="Goudy Univers">
      <a:majorFont>
        <a:latin typeface="Goudy Old Style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iseVTI" id="{9843863B-6720-4231-BFE7-E604B355382A}" vid="{6C5B2780-C73E-445D-98DA-9D2BCD78971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10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11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12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13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2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3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4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5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6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7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8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ppt/theme/themeOverride9.xml><?xml version="1.0" encoding="utf-8"?>
<a:themeOverride xmlns:a="http://schemas.openxmlformats.org/drawingml/2006/main">
  <a:clrScheme name="Poise">
    <a:dk1>
      <a:sysClr val="windowText" lastClr="000000"/>
    </a:dk1>
    <a:lt1>
      <a:sysClr val="window" lastClr="FFFFFF"/>
    </a:lt1>
    <a:dk2>
      <a:srgbClr val="403739"/>
    </a:dk2>
    <a:lt2>
      <a:srgbClr val="F4E9E6"/>
    </a:lt2>
    <a:accent1>
      <a:srgbClr val="B18083"/>
    </a:accent1>
    <a:accent2>
      <a:srgbClr val="C17A69"/>
    </a:accent2>
    <a:accent3>
      <a:srgbClr val="CE9573"/>
    </a:accent3>
    <a:accent4>
      <a:srgbClr val="82907A"/>
    </a:accent4>
    <a:accent5>
      <a:srgbClr val="9A9966"/>
    </a:accent5>
    <a:accent6>
      <a:srgbClr val="AB9955"/>
    </a:accent6>
    <a:hlink>
      <a:srgbClr val="A97979"/>
    </a:hlink>
    <a:folHlink>
      <a:srgbClr val="BB756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3576</Words>
  <Application>Microsoft Office PowerPoint</Application>
  <PresentationFormat>Ecrã Panorâmico</PresentationFormat>
  <Paragraphs>228</Paragraphs>
  <Slides>15</Slides>
  <Notes>13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15</vt:i4>
      </vt:variant>
    </vt:vector>
  </HeadingPairs>
  <TitlesOfParts>
    <vt:vector size="21" baseType="lpstr">
      <vt:lpstr>Aparajita</vt:lpstr>
      <vt:lpstr>Aptos</vt:lpstr>
      <vt:lpstr>Arial</vt:lpstr>
      <vt:lpstr>Goudy Old Style</vt:lpstr>
      <vt:lpstr>Univers Light</vt:lpstr>
      <vt:lpstr>PoiseVTI</vt:lpstr>
      <vt:lpstr>COVID-19</vt:lpstr>
      <vt:lpstr>Introdução</vt:lpstr>
      <vt:lpstr>Objetivos</vt:lpstr>
      <vt:lpstr>Metodologia  origem dos dados</vt:lpstr>
      <vt:lpstr>Metodologia  Arquitetura do Projeto</vt:lpstr>
      <vt:lpstr>Metodologia  Importação de Dados: Python X SQL Server</vt:lpstr>
      <vt:lpstr>Resultados Perguntas a responder</vt:lpstr>
      <vt:lpstr>Resultados</vt:lpstr>
      <vt:lpstr>Apresentação do PowerPoint</vt:lpstr>
      <vt:lpstr>Apresentação do PowerPoint</vt:lpstr>
      <vt:lpstr>Apresentação do PowerPoint</vt:lpstr>
      <vt:lpstr>Apresentação do PowerPoint</vt:lpstr>
      <vt:lpstr>Resultados Medidas</vt:lpstr>
      <vt:lpstr>Conclusão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</dc:title>
  <dc:creator>Daniela Moreira</dc:creator>
  <cp:lastModifiedBy>Daniela Moreira</cp:lastModifiedBy>
  <cp:revision>4</cp:revision>
  <dcterms:created xsi:type="dcterms:W3CDTF">2023-12-09T21:27:56Z</dcterms:created>
  <dcterms:modified xsi:type="dcterms:W3CDTF">2023-12-11T22:25:46Z</dcterms:modified>
</cp:coreProperties>
</file>

<file path=docProps/thumbnail.jpeg>
</file>